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aser Arabic Bold" charset="1" panose="00000800000000000000"/>
      <p:regular r:id="rId15"/>
    </p:embeddedFont>
    <p:embeddedFont>
      <p:font typeface="Montaser Arabic" charset="1" panose="000005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66064"/>
            <a:ext cx="904897" cy="723918"/>
          </a:xfrm>
          <a:custGeom>
            <a:avLst/>
            <a:gdLst/>
            <a:ahLst/>
            <a:cxnLst/>
            <a:rect r="r" b="b" t="t" l="l"/>
            <a:pathLst>
              <a:path h="723918" w="904897">
                <a:moveTo>
                  <a:pt x="0" y="0"/>
                </a:moveTo>
                <a:lnTo>
                  <a:pt x="904897" y="0"/>
                </a:lnTo>
                <a:lnTo>
                  <a:pt x="904897" y="723917"/>
                </a:lnTo>
                <a:lnTo>
                  <a:pt x="0" y="723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80431"/>
            <a:ext cx="10664885" cy="38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32"/>
              </a:lnSpc>
            </a:pPr>
            <a:r>
              <a:rPr lang="en-US" sz="10951" b="true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Evaluación</a:t>
            </a:r>
          </a:p>
          <a:p>
            <a:pPr algn="l">
              <a:lnSpc>
                <a:spcPts val="15332"/>
              </a:lnSpc>
              <a:spcBef>
                <a:spcPct val="0"/>
              </a:spcBef>
            </a:pPr>
            <a:r>
              <a:rPr lang="en-US" b="true" sz="1095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Empresarial</a:t>
            </a:r>
          </a:p>
        </p:txBody>
      </p:sp>
      <p:grpSp>
        <p:nvGrpSpPr>
          <p:cNvPr name="Group 4" id="4"/>
          <p:cNvGrpSpPr/>
          <p:nvPr/>
        </p:nvGrpSpPr>
        <p:grpSpPr>
          <a:xfrm rot="-2700000">
            <a:off x="10301945" y="-6331643"/>
            <a:ext cx="7864532" cy="15138644"/>
            <a:chOff x="0" y="0"/>
            <a:chExt cx="2071317" cy="39871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1317" cy="3987133"/>
            </a:xfrm>
            <a:custGeom>
              <a:avLst/>
              <a:gdLst/>
              <a:ahLst/>
              <a:cxnLst/>
              <a:rect r="r" b="b" t="t" l="l"/>
              <a:pathLst>
                <a:path h="3987133" w="2071317">
                  <a:moveTo>
                    <a:pt x="0" y="0"/>
                  </a:moveTo>
                  <a:lnTo>
                    <a:pt x="2071317" y="0"/>
                  </a:lnTo>
                  <a:lnTo>
                    <a:pt x="2071317" y="3987133"/>
                  </a:lnTo>
                  <a:lnTo>
                    <a:pt x="0" y="3987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1317" cy="402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72623"/>
            <a:ext cx="7560525" cy="50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3276" spc="-65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Proyecto predictivo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6774782" y="6226984"/>
            <a:ext cx="11821212" cy="5007895"/>
          </a:xfrm>
          <a:custGeom>
            <a:avLst/>
            <a:gdLst/>
            <a:ahLst/>
            <a:cxnLst/>
            <a:rect r="r" b="b" t="t" l="l"/>
            <a:pathLst>
              <a:path h="5007895" w="11821212">
                <a:moveTo>
                  <a:pt x="11821212" y="0"/>
                </a:moveTo>
                <a:lnTo>
                  <a:pt x="0" y="0"/>
                </a:lnTo>
                <a:lnTo>
                  <a:pt x="0" y="5007895"/>
                </a:lnTo>
                <a:lnTo>
                  <a:pt x="11821212" y="5007895"/>
                </a:lnTo>
                <a:lnTo>
                  <a:pt x="118212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933597" y="9258300"/>
            <a:ext cx="3780262" cy="629045"/>
            <a:chOff x="0" y="0"/>
            <a:chExt cx="995625" cy="165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5625" cy="165675"/>
            </a:xfrm>
            <a:custGeom>
              <a:avLst/>
              <a:gdLst/>
              <a:ahLst/>
              <a:cxnLst/>
              <a:rect r="r" b="b" t="t" l="l"/>
              <a:pathLst>
                <a:path h="165675" w="995625">
                  <a:moveTo>
                    <a:pt x="82837" y="0"/>
                  </a:moveTo>
                  <a:lnTo>
                    <a:pt x="912787" y="0"/>
                  </a:lnTo>
                  <a:cubicBezTo>
                    <a:pt x="934757" y="0"/>
                    <a:pt x="955827" y="8727"/>
                    <a:pt x="971362" y="24262"/>
                  </a:cubicBezTo>
                  <a:cubicBezTo>
                    <a:pt x="986897" y="39797"/>
                    <a:pt x="995625" y="60867"/>
                    <a:pt x="995625" y="82837"/>
                  </a:cubicBezTo>
                  <a:lnTo>
                    <a:pt x="995625" y="82837"/>
                  </a:lnTo>
                  <a:cubicBezTo>
                    <a:pt x="995625" y="104807"/>
                    <a:pt x="986897" y="125877"/>
                    <a:pt x="971362" y="141412"/>
                  </a:cubicBezTo>
                  <a:cubicBezTo>
                    <a:pt x="955827" y="156947"/>
                    <a:pt x="934757" y="165675"/>
                    <a:pt x="912787" y="165675"/>
                  </a:cubicBezTo>
                  <a:lnTo>
                    <a:pt x="82837" y="165675"/>
                  </a:lnTo>
                  <a:cubicBezTo>
                    <a:pt x="60867" y="165675"/>
                    <a:pt x="39797" y="156947"/>
                    <a:pt x="24262" y="141412"/>
                  </a:cubicBezTo>
                  <a:cubicBezTo>
                    <a:pt x="8727" y="125877"/>
                    <a:pt x="0" y="104807"/>
                    <a:pt x="0" y="82837"/>
                  </a:cubicBezTo>
                  <a:lnTo>
                    <a:pt x="0" y="82837"/>
                  </a:lnTo>
                  <a:cubicBezTo>
                    <a:pt x="0" y="60867"/>
                    <a:pt x="8727" y="39797"/>
                    <a:pt x="24262" y="24262"/>
                  </a:cubicBezTo>
                  <a:cubicBezTo>
                    <a:pt x="39797" y="8727"/>
                    <a:pt x="60867" y="0"/>
                    <a:pt x="82837" y="0"/>
                  </a:cubicBezTo>
                  <a:close/>
                </a:path>
              </a:pathLst>
            </a:custGeom>
            <a:solidFill>
              <a:srgbClr val="095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995625" cy="175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20"/>
                </a:lnSpc>
                <a:spcBef>
                  <a:spcPct val="0"/>
                </a:spcBef>
              </a:pPr>
              <a:r>
                <a:rPr lang="en-US" sz="1968" spc="78">
                  <a:solidFill>
                    <a:srgbClr val="F4F4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Sengan Laity Njie Medina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04085" y="7272994"/>
            <a:ext cx="390588" cy="386327"/>
          </a:xfrm>
          <a:custGeom>
            <a:avLst/>
            <a:gdLst/>
            <a:ahLst/>
            <a:cxnLst/>
            <a:rect r="r" b="b" t="t" l="l"/>
            <a:pathLst>
              <a:path h="386327" w="390588">
                <a:moveTo>
                  <a:pt x="0" y="0"/>
                </a:moveTo>
                <a:lnTo>
                  <a:pt x="390588" y="0"/>
                </a:lnTo>
                <a:lnTo>
                  <a:pt x="390588" y="386327"/>
                </a:lnTo>
                <a:lnTo>
                  <a:pt x="0" y="38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2700000">
            <a:off x="-5458679" y="4764810"/>
            <a:ext cx="7864532" cy="15138644"/>
            <a:chOff x="0" y="0"/>
            <a:chExt cx="2071317" cy="39871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1317" cy="3987133"/>
            </a:xfrm>
            <a:custGeom>
              <a:avLst/>
              <a:gdLst/>
              <a:ahLst/>
              <a:cxnLst/>
              <a:rect r="r" b="b" t="t" l="l"/>
              <a:pathLst>
                <a:path h="3987133" w="2071317">
                  <a:moveTo>
                    <a:pt x="0" y="0"/>
                  </a:moveTo>
                  <a:lnTo>
                    <a:pt x="2071317" y="0"/>
                  </a:lnTo>
                  <a:lnTo>
                    <a:pt x="2071317" y="3987133"/>
                  </a:lnTo>
                  <a:lnTo>
                    <a:pt x="0" y="3987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71317" cy="402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45208" y="0"/>
            <a:ext cx="15405354" cy="10492410"/>
            <a:chOff x="0" y="0"/>
            <a:chExt cx="5475623" cy="3729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081" t="0" r="-108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2497095">
            <a:off x="16665742" y="-7701051"/>
            <a:ext cx="3733048" cy="23631701"/>
            <a:chOff x="0" y="0"/>
            <a:chExt cx="983190" cy="6223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190" cy="6223987"/>
            </a:xfrm>
            <a:custGeom>
              <a:avLst/>
              <a:gdLst/>
              <a:ahLst/>
              <a:cxnLst/>
              <a:rect r="r" b="b" t="t" l="l"/>
              <a:pathLst>
                <a:path h="6223987" w="983190">
                  <a:moveTo>
                    <a:pt x="0" y="0"/>
                  </a:moveTo>
                  <a:lnTo>
                    <a:pt x="983190" y="0"/>
                  </a:lnTo>
                  <a:lnTo>
                    <a:pt x="983190" y="6223987"/>
                  </a:lnTo>
                  <a:lnTo>
                    <a:pt x="0" y="622398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190" cy="626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3061349" y="0"/>
            <a:ext cx="5226651" cy="4114800"/>
          </a:xfrm>
          <a:custGeom>
            <a:avLst/>
            <a:gdLst/>
            <a:ahLst/>
            <a:cxnLst/>
            <a:rect r="r" b="b" t="t" l="l"/>
            <a:pathLst>
              <a:path h="4114800" w="5226651">
                <a:moveTo>
                  <a:pt x="5226651" y="0"/>
                </a:moveTo>
                <a:lnTo>
                  <a:pt x="0" y="0"/>
                </a:lnTo>
                <a:lnTo>
                  <a:pt x="0" y="4114800"/>
                </a:lnTo>
                <a:lnTo>
                  <a:pt x="5226651" y="4114800"/>
                </a:lnTo>
                <a:lnTo>
                  <a:pt x="52266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2497095">
            <a:off x="-2065072" y="7238866"/>
            <a:ext cx="3733048" cy="5612960"/>
            <a:chOff x="0" y="0"/>
            <a:chExt cx="983190" cy="14783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3190" cy="1478310"/>
            </a:xfrm>
            <a:custGeom>
              <a:avLst/>
              <a:gdLst/>
              <a:ahLst/>
              <a:cxnLst/>
              <a:rect r="r" b="b" t="t" l="l"/>
              <a:pathLst>
                <a:path h="1478310" w="983190">
                  <a:moveTo>
                    <a:pt x="0" y="0"/>
                  </a:moveTo>
                  <a:lnTo>
                    <a:pt x="983190" y="0"/>
                  </a:lnTo>
                  <a:lnTo>
                    <a:pt x="983190" y="1478310"/>
                  </a:lnTo>
                  <a:lnTo>
                    <a:pt x="0" y="147831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83190" cy="1516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35894" y="1943100"/>
            <a:ext cx="9815067" cy="104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  <a:spcBef>
                <a:spcPct val="0"/>
              </a:spcBef>
            </a:pPr>
            <a:r>
              <a:rPr lang="en-US" b="true" sz="6119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Contexto del problema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894" y="3265502"/>
            <a:ext cx="9220050" cy="557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</a:p>
          <a:p>
            <a:pPr algn="l" marL="529692" indent="-264846" lvl="1">
              <a:lnSpc>
                <a:spcPts val="4048"/>
              </a:lnSpc>
              <a:buFont typeface="Arial"/>
              <a:buChar char="•"/>
            </a:pPr>
            <a:r>
              <a:rPr lang="en-US" sz="2453" spc="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La promesa de acciones es un método de financiación común, especialmente para las empresas que cotizan en bolsa.</a:t>
            </a:r>
          </a:p>
          <a:p>
            <a:pPr algn="l" marL="1059385" indent="-353128" lvl="2">
              <a:lnSpc>
                <a:spcPts val="4048"/>
              </a:lnSpc>
              <a:buFont typeface="Arial"/>
              <a:buChar char="⚬"/>
            </a:pPr>
            <a:r>
              <a:rPr lang="en-US" sz="2453" spc="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En este caso, las acciones se utilizan como garantía para obtener financiamiento.</a:t>
            </a:r>
          </a:p>
          <a:p>
            <a:pPr algn="l" marL="1059385" indent="-353128" lvl="2">
              <a:lnSpc>
                <a:spcPts val="4048"/>
              </a:lnSpc>
              <a:buFont typeface="Arial"/>
              <a:buChar char="⚬"/>
            </a:pPr>
            <a:r>
              <a:rPr lang="en-US" sz="2453" spc="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Las acciones de estas empresas suelen tener una propiedad clara, buena liquidez y precios justos, lo que las hace más aceptables para las instituciones financieras.</a:t>
            </a:r>
          </a:p>
          <a:p>
            <a:pPr algn="l" marL="0" indent="0" lvl="0">
              <a:lnSpc>
                <a:spcPts val="404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8524" y="1273719"/>
            <a:ext cx="19437171" cy="3137899"/>
            <a:chOff x="0" y="0"/>
            <a:chExt cx="5119255" cy="8264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9255" cy="826442"/>
            </a:xfrm>
            <a:custGeom>
              <a:avLst/>
              <a:gdLst/>
              <a:ahLst/>
              <a:cxnLst/>
              <a:rect r="r" b="b" t="t" l="l"/>
              <a:pathLst>
                <a:path h="826442" w="5119255">
                  <a:moveTo>
                    <a:pt x="0" y="0"/>
                  </a:moveTo>
                  <a:lnTo>
                    <a:pt x="5119255" y="0"/>
                  </a:lnTo>
                  <a:lnTo>
                    <a:pt x="5119255" y="826442"/>
                  </a:lnTo>
                  <a:lnTo>
                    <a:pt x="0" y="826442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9255" cy="86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53302" y="2263163"/>
            <a:ext cx="8781396" cy="104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67"/>
              </a:lnSpc>
              <a:spcBef>
                <a:spcPct val="0"/>
              </a:spcBef>
            </a:pPr>
            <a:r>
              <a:rPr lang="en-US" b="true" sz="6119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Problema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278212" y="5278363"/>
            <a:ext cx="1378111" cy="1378111"/>
          </a:xfrm>
          <a:custGeom>
            <a:avLst/>
            <a:gdLst/>
            <a:ahLst/>
            <a:cxnLst/>
            <a:rect r="r" b="b" t="t" l="l"/>
            <a:pathLst>
              <a:path h="1378111" w="1378111">
                <a:moveTo>
                  <a:pt x="0" y="0"/>
                </a:moveTo>
                <a:lnTo>
                  <a:pt x="1378111" y="0"/>
                </a:lnTo>
                <a:lnTo>
                  <a:pt x="1378111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907008" y="6923525"/>
            <a:ext cx="6120518" cy="157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1920" spc="5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Aunque esta práctica satisface las necesidades de financiación de los accionistas mayoritarios de las empresas que cotizan en bolsa, también implica un alto riesgo de crédito.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24069" y="5278363"/>
            <a:ext cx="1378111" cy="1378111"/>
          </a:xfrm>
          <a:custGeom>
            <a:avLst/>
            <a:gdLst/>
            <a:ahLst/>
            <a:cxnLst/>
            <a:rect r="r" b="b" t="t" l="l"/>
            <a:pathLst>
              <a:path h="1378111" w="1378111">
                <a:moveTo>
                  <a:pt x="0" y="0"/>
                </a:moveTo>
                <a:lnTo>
                  <a:pt x="1378110" y="0"/>
                </a:lnTo>
                <a:lnTo>
                  <a:pt x="1378110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45256" y="6923525"/>
            <a:ext cx="6135736" cy="117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1920" spc="5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Gestionar los riesgos de esta forma de financiación se ha convertido en un desafío importante que necesita atención urgente.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0839" y="7925628"/>
            <a:ext cx="5242525" cy="839849"/>
          </a:xfrm>
          <a:custGeom>
            <a:avLst/>
            <a:gdLst/>
            <a:ahLst/>
            <a:cxnLst/>
            <a:rect r="r" b="b" t="t" l="l"/>
            <a:pathLst>
              <a:path h="839849" w="5242525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-794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0839" y="4886055"/>
            <a:ext cx="5242525" cy="3185116"/>
            <a:chOff x="0" y="0"/>
            <a:chExt cx="1622250" cy="985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2250" cy="985604"/>
            </a:xfrm>
            <a:custGeom>
              <a:avLst/>
              <a:gdLst/>
              <a:ahLst/>
              <a:cxnLst/>
              <a:rect r="r" b="b" t="t" l="l"/>
              <a:pathLst>
                <a:path h="985604" w="1622250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47875" y="3899826"/>
            <a:ext cx="2231594" cy="2231594"/>
          </a:xfrm>
          <a:custGeom>
            <a:avLst/>
            <a:gdLst/>
            <a:ahLst/>
            <a:cxnLst/>
            <a:rect r="r" b="b" t="t" l="l"/>
            <a:pathLst>
              <a:path h="2231594" w="2231594">
                <a:moveTo>
                  <a:pt x="0" y="0"/>
                </a:moveTo>
                <a:lnTo>
                  <a:pt x="2231594" y="0"/>
                </a:lnTo>
                <a:lnTo>
                  <a:pt x="2231594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33351" y="4320263"/>
            <a:ext cx="937501" cy="1023193"/>
          </a:xfrm>
          <a:custGeom>
            <a:avLst/>
            <a:gdLst/>
            <a:ahLst/>
            <a:cxnLst/>
            <a:rect r="r" b="b" t="t" l="l"/>
            <a:pathLst>
              <a:path h="1023193" w="937501">
                <a:moveTo>
                  <a:pt x="0" y="0"/>
                </a:moveTo>
                <a:lnTo>
                  <a:pt x="937500" y="0"/>
                </a:lnTo>
                <a:lnTo>
                  <a:pt x="937500" y="1023193"/>
                </a:lnTo>
                <a:lnTo>
                  <a:pt x="0" y="102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6522061" y="7925628"/>
            <a:ext cx="5242525" cy="839849"/>
          </a:xfrm>
          <a:custGeom>
            <a:avLst/>
            <a:gdLst/>
            <a:ahLst/>
            <a:cxnLst/>
            <a:rect r="r" b="b" t="t" l="l"/>
            <a:pathLst>
              <a:path h="839849" w="5242525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-7946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22061" y="4886055"/>
            <a:ext cx="5242525" cy="3185116"/>
            <a:chOff x="0" y="0"/>
            <a:chExt cx="1622250" cy="985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2250" cy="985604"/>
            </a:xfrm>
            <a:custGeom>
              <a:avLst/>
              <a:gdLst/>
              <a:ahLst/>
              <a:cxnLst/>
              <a:rect r="r" b="b" t="t" l="l"/>
              <a:pathLst>
                <a:path h="985604" w="1622250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89097" y="3899826"/>
            <a:ext cx="2231594" cy="2231594"/>
          </a:xfrm>
          <a:custGeom>
            <a:avLst/>
            <a:gdLst/>
            <a:ahLst/>
            <a:cxnLst/>
            <a:rect r="r" b="b" t="t" l="l"/>
            <a:pathLst>
              <a:path h="2231594" w="2231594">
                <a:moveTo>
                  <a:pt x="0" y="0"/>
                </a:moveTo>
                <a:lnTo>
                  <a:pt x="2231595" y="0"/>
                </a:lnTo>
                <a:lnTo>
                  <a:pt x="2231595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629640" y="4320263"/>
            <a:ext cx="1027369" cy="1112172"/>
          </a:xfrm>
          <a:custGeom>
            <a:avLst/>
            <a:gdLst/>
            <a:ahLst/>
            <a:cxnLst/>
            <a:rect r="r" b="b" t="t" l="l"/>
            <a:pathLst>
              <a:path h="1112172" w="1027369">
                <a:moveTo>
                  <a:pt x="0" y="0"/>
                </a:moveTo>
                <a:lnTo>
                  <a:pt x="1027368" y="0"/>
                </a:lnTo>
                <a:lnTo>
                  <a:pt x="1027368" y="1112172"/>
                </a:lnTo>
                <a:lnTo>
                  <a:pt x="0" y="1112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2164636" y="7925628"/>
            <a:ext cx="5242525" cy="839849"/>
          </a:xfrm>
          <a:custGeom>
            <a:avLst/>
            <a:gdLst/>
            <a:ahLst/>
            <a:cxnLst/>
            <a:rect r="r" b="b" t="t" l="l"/>
            <a:pathLst>
              <a:path h="839849" w="5242525">
                <a:moveTo>
                  <a:pt x="0" y="0"/>
                </a:moveTo>
                <a:lnTo>
                  <a:pt x="5242525" y="0"/>
                </a:lnTo>
                <a:lnTo>
                  <a:pt x="5242525" y="839849"/>
                </a:lnTo>
                <a:lnTo>
                  <a:pt x="0" y="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-79464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164636" y="4886055"/>
            <a:ext cx="5242525" cy="3185116"/>
            <a:chOff x="0" y="0"/>
            <a:chExt cx="1622250" cy="9856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2250" cy="985604"/>
            </a:xfrm>
            <a:custGeom>
              <a:avLst/>
              <a:gdLst/>
              <a:ahLst/>
              <a:cxnLst/>
              <a:rect r="r" b="b" t="t" l="l"/>
              <a:pathLst>
                <a:path h="985604" w="1622250">
                  <a:moveTo>
                    <a:pt x="33965" y="0"/>
                  </a:moveTo>
                  <a:lnTo>
                    <a:pt x="1588284" y="0"/>
                  </a:lnTo>
                  <a:cubicBezTo>
                    <a:pt x="1607043" y="0"/>
                    <a:pt x="1622250" y="15207"/>
                    <a:pt x="1622250" y="33965"/>
                  </a:cubicBezTo>
                  <a:lnTo>
                    <a:pt x="1622250" y="951639"/>
                  </a:lnTo>
                  <a:cubicBezTo>
                    <a:pt x="1622250" y="970397"/>
                    <a:pt x="1607043" y="985604"/>
                    <a:pt x="1588284" y="985604"/>
                  </a:cubicBezTo>
                  <a:lnTo>
                    <a:pt x="33965" y="985604"/>
                  </a:lnTo>
                  <a:cubicBezTo>
                    <a:pt x="15207" y="985604"/>
                    <a:pt x="0" y="970397"/>
                    <a:pt x="0" y="951639"/>
                  </a:cubicBezTo>
                  <a:lnTo>
                    <a:pt x="0" y="33965"/>
                  </a:lnTo>
                  <a:cubicBezTo>
                    <a:pt x="0" y="15207"/>
                    <a:pt x="15207" y="0"/>
                    <a:pt x="33965" y="0"/>
                  </a:cubicBez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22250" cy="1023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831672" y="3899826"/>
            <a:ext cx="2231594" cy="2231594"/>
          </a:xfrm>
          <a:custGeom>
            <a:avLst/>
            <a:gdLst/>
            <a:ahLst/>
            <a:cxnLst/>
            <a:rect r="r" b="b" t="t" l="l"/>
            <a:pathLst>
              <a:path h="2231594" w="2231594">
                <a:moveTo>
                  <a:pt x="0" y="0"/>
                </a:moveTo>
                <a:lnTo>
                  <a:pt x="2231595" y="0"/>
                </a:lnTo>
                <a:lnTo>
                  <a:pt x="2231595" y="2231594"/>
                </a:lnTo>
                <a:lnTo>
                  <a:pt x="0" y="2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317286" y="4478101"/>
            <a:ext cx="1000613" cy="954334"/>
          </a:xfrm>
          <a:custGeom>
            <a:avLst/>
            <a:gdLst/>
            <a:ahLst/>
            <a:cxnLst/>
            <a:rect r="r" b="b" t="t" l="l"/>
            <a:pathLst>
              <a:path h="954334" w="1000613">
                <a:moveTo>
                  <a:pt x="0" y="0"/>
                </a:moveTo>
                <a:lnTo>
                  <a:pt x="1000613" y="0"/>
                </a:lnTo>
                <a:lnTo>
                  <a:pt x="1000613" y="954334"/>
                </a:lnTo>
                <a:lnTo>
                  <a:pt x="0" y="954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17286" y="-3286934"/>
            <a:ext cx="6573868" cy="65738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037596" y="1596284"/>
            <a:ext cx="8212809" cy="17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8"/>
              </a:lnSpc>
              <a:spcBef>
                <a:spcPct val="0"/>
              </a:spcBef>
            </a:pPr>
            <a:r>
              <a:rPr lang="en-US" b="true" sz="4934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Sobre el conjunto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0623" y="5845951"/>
            <a:ext cx="4382956" cy="113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0"/>
              </a:lnSpc>
              <a:spcBef>
                <a:spcPct val="0"/>
              </a:spcBef>
            </a:pPr>
            <a:r>
              <a:rPr lang="en-US" sz="1873" spc="5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El conjunto de datos contiene información sobre el estado de incumplimiento en la financiación.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51846" y="5845951"/>
            <a:ext cx="4382956" cy="74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0"/>
              </a:lnSpc>
              <a:spcBef>
                <a:spcPct val="0"/>
              </a:spcBef>
            </a:pPr>
            <a:r>
              <a:rPr lang="en-US" sz="1873" spc="5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El período cubierto por los datos es de 2017 a 2022.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94421" y="5845951"/>
            <a:ext cx="4664879" cy="191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1873" spc="5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1: Representa un estado de incumplimiento (default).</a:t>
            </a:r>
          </a:p>
          <a:p>
            <a:pPr algn="ctr">
              <a:lnSpc>
                <a:spcPts val="3090"/>
              </a:lnSpc>
            </a:pPr>
            <a:r>
              <a:rPr lang="en-US" sz="1873" spc="5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0: Representa un estado normal (sin incumplimiento).</a:t>
            </a:r>
          </a:p>
          <a:p>
            <a:pPr algn="ctr" marL="0" indent="0" lvl="0">
              <a:lnSpc>
                <a:spcPts val="3090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4469686" y="-3134534"/>
            <a:ext cx="6573868" cy="657386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880289" y="8652195"/>
            <a:ext cx="6573868" cy="657386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2406095" y="8345552"/>
            <a:ext cx="6573868" cy="657386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95D4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469686" y="-2253605"/>
            <a:ext cx="6573868" cy="657386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95D4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8524" y="1273719"/>
            <a:ext cx="19437171" cy="3137899"/>
            <a:chOff x="0" y="0"/>
            <a:chExt cx="5119255" cy="8264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9255" cy="826442"/>
            </a:xfrm>
            <a:custGeom>
              <a:avLst/>
              <a:gdLst/>
              <a:ahLst/>
              <a:cxnLst/>
              <a:rect r="r" b="b" t="t" l="l"/>
              <a:pathLst>
                <a:path h="826442" w="5119255">
                  <a:moveTo>
                    <a:pt x="0" y="0"/>
                  </a:moveTo>
                  <a:lnTo>
                    <a:pt x="5119255" y="0"/>
                  </a:lnTo>
                  <a:lnTo>
                    <a:pt x="5119255" y="826442"/>
                  </a:lnTo>
                  <a:lnTo>
                    <a:pt x="0" y="826442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9255" cy="86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53302" y="2263163"/>
            <a:ext cx="8781396" cy="104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67"/>
              </a:lnSpc>
              <a:spcBef>
                <a:spcPct val="0"/>
              </a:spcBef>
            </a:pPr>
            <a:r>
              <a:rPr lang="en-US" b="true" sz="6119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Objetivo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278212" y="5278363"/>
            <a:ext cx="1378111" cy="1378111"/>
          </a:xfrm>
          <a:custGeom>
            <a:avLst/>
            <a:gdLst/>
            <a:ahLst/>
            <a:cxnLst/>
            <a:rect r="r" b="b" t="t" l="l"/>
            <a:pathLst>
              <a:path h="1378111" w="1378111">
                <a:moveTo>
                  <a:pt x="0" y="0"/>
                </a:moveTo>
                <a:lnTo>
                  <a:pt x="1378111" y="0"/>
                </a:lnTo>
                <a:lnTo>
                  <a:pt x="1378111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907008" y="6923525"/>
            <a:ext cx="6120518" cy="77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1920" spc="5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que prediga si una empresa incumplirá o no.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24069" y="5278363"/>
            <a:ext cx="1378111" cy="1378111"/>
          </a:xfrm>
          <a:custGeom>
            <a:avLst/>
            <a:gdLst/>
            <a:ahLst/>
            <a:cxnLst/>
            <a:rect r="r" b="b" t="t" l="l"/>
            <a:pathLst>
              <a:path h="1378111" w="1378111">
                <a:moveTo>
                  <a:pt x="0" y="0"/>
                </a:moveTo>
                <a:lnTo>
                  <a:pt x="1378110" y="0"/>
                </a:lnTo>
                <a:lnTo>
                  <a:pt x="1378110" y="1378110"/>
                </a:lnTo>
                <a:lnTo>
                  <a:pt x="0" y="137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45256" y="6923525"/>
            <a:ext cx="6135736" cy="77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1920" spc="5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Ayudar a instituciones financieras a tomar mejores decisiones y evitar grandes riesgos.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200" y="3639185"/>
            <a:ext cx="18401200" cy="5227106"/>
            <a:chOff x="0" y="0"/>
            <a:chExt cx="4846407" cy="1376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6407" cy="1376686"/>
            </a:xfrm>
            <a:custGeom>
              <a:avLst/>
              <a:gdLst/>
              <a:ahLst/>
              <a:cxnLst/>
              <a:rect r="r" b="b" t="t" l="l"/>
              <a:pathLst>
                <a:path h="1376686" w="4846407">
                  <a:moveTo>
                    <a:pt x="0" y="0"/>
                  </a:moveTo>
                  <a:lnTo>
                    <a:pt x="4846407" y="0"/>
                  </a:lnTo>
                  <a:lnTo>
                    <a:pt x="4846407" y="1376686"/>
                  </a:lnTo>
                  <a:lnTo>
                    <a:pt x="0" y="1376686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46407" cy="141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92789" y="1283338"/>
            <a:ext cx="4646766" cy="8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  <a:spcBef>
                <a:spcPct val="0"/>
              </a:spcBef>
            </a:pPr>
            <a:r>
              <a:rPr lang="en-US" b="true" sz="4771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Tabla 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92789" y="1929104"/>
            <a:ext cx="7111943" cy="145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9"/>
              </a:lnSpc>
              <a:spcBef>
                <a:spcPct val="0"/>
              </a:spcBef>
            </a:pPr>
            <a:r>
              <a:rPr lang="en-US" b="true" sz="8578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2112" y="5385240"/>
            <a:ext cx="2307903" cy="12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en garantía de los accionistas controladores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2112" y="3897189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3076" y="5385240"/>
            <a:ext cx="2307903" cy="9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ilimitadas en garantía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4166" y="3948428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6254" y="5407205"/>
            <a:ext cx="2307903" cy="60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Opinión de auditoríaos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6254" y="3948428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10427" y="5385585"/>
            <a:ext cx="2307903" cy="9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baja de calificación o evaluación negativa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10427" y="3948428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2112" y="7593981"/>
            <a:ext cx="2307903" cy="60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ROA: Retorno sobre activos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02112" y="6385770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3076" y="7593291"/>
            <a:ext cx="2307903" cy="9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pasivos y activos ajustados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04166" y="6385080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3879" y="7593291"/>
            <a:ext cx="2307903" cy="9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Proporción de acciones limitadas en garantía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6254" y="6385770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10427" y="7593291"/>
            <a:ext cx="2307903" cy="60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ROE: Retorno sobre patrimonio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10427" y="6385080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-66347"/>
            <a:ext cx="4263005" cy="10353347"/>
          </a:xfrm>
          <a:custGeom>
            <a:avLst/>
            <a:gdLst/>
            <a:ahLst/>
            <a:cxnLst/>
            <a:rect r="r" b="b" t="t" l="l"/>
            <a:pathLst>
              <a:path h="10353347" w="4263005">
                <a:moveTo>
                  <a:pt x="0" y="0"/>
                </a:moveTo>
                <a:lnTo>
                  <a:pt x="4263005" y="0"/>
                </a:lnTo>
                <a:lnTo>
                  <a:pt x="4263005" y="10353347"/>
                </a:lnTo>
                <a:lnTo>
                  <a:pt x="0" y="1035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119" t="0" r="-20960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376187" y="3989444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81931" y="5348148"/>
            <a:ext cx="2307903" cy="9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otros créditos y los activos totales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76187" y="6385080"/>
            <a:ext cx="2313648" cy="124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7"/>
              </a:lnSpc>
              <a:spcBef>
                <a:spcPct val="0"/>
              </a:spcBef>
            </a:pPr>
            <a:r>
              <a:rPr lang="en-US" b="true" sz="7341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81931" y="7615947"/>
            <a:ext cx="2307903" cy="29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  <a:spcBef>
                <a:spcPct val="0"/>
              </a:spcBef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Edad de la empresa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99748"/>
            <a:ext cx="3187252" cy="3187252"/>
          </a:xfrm>
          <a:custGeom>
            <a:avLst/>
            <a:gdLst/>
            <a:ahLst/>
            <a:cxnLst/>
            <a:rect r="r" b="b" t="t" l="l"/>
            <a:pathLst>
              <a:path h="3187252" w="3187252">
                <a:moveTo>
                  <a:pt x="0" y="0"/>
                </a:moveTo>
                <a:lnTo>
                  <a:pt x="3187252" y="0"/>
                </a:lnTo>
                <a:lnTo>
                  <a:pt x="3187252" y="3187252"/>
                </a:lnTo>
                <a:lnTo>
                  <a:pt x="0" y="318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136241" y="0"/>
            <a:ext cx="4151759" cy="4151759"/>
          </a:xfrm>
          <a:custGeom>
            <a:avLst/>
            <a:gdLst/>
            <a:ahLst/>
            <a:cxnLst/>
            <a:rect r="r" b="b" t="t" l="l"/>
            <a:pathLst>
              <a:path h="4151759" w="4151759">
                <a:moveTo>
                  <a:pt x="0" y="0"/>
                </a:moveTo>
                <a:lnTo>
                  <a:pt x="4151759" y="0"/>
                </a:lnTo>
                <a:lnTo>
                  <a:pt x="4151759" y="4151759"/>
                </a:lnTo>
                <a:lnTo>
                  <a:pt x="0" y="4151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025229"/>
            <a:ext cx="6296390" cy="212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67"/>
              </a:lnSpc>
              <a:spcBef>
                <a:spcPct val="0"/>
              </a:spcBef>
            </a:pPr>
            <a:r>
              <a:rPr lang="en-US" b="true" sz="6119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Peso de las 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13846"/>
            <a:ext cx="6006192" cy="88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1"/>
              </a:lnSpc>
              <a:spcBef>
                <a:spcPct val="0"/>
              </a:spcBef>
            </a:pPr>
            <a:r>
              <a:rPr lang="en-US" sz="2200" spc="6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Indica la importancia de nuestras variables en nuestra función predictora.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4888" y="1549475"/>
            <a:ext cx="8732444" cy="9714903"/>
            <a:chOff x="0" y="0"/>
            <a:chExt cx="2299903" cy="2558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903" cy="2558658"/>
            </a:xfrm>
            <a:custGeom>
              <a:avLst/>
              <a:gdLst/>
              <a:ahLst/>
              <a:cxnLst/>
              <a:rect r="r" b="b" t="t" l="l"/>
              <a:pathLst>
                <a:path h="2558658" w="2299903">
                  <a:moveTo>
                    <a:pt x="0" y="0"/>
                  </a:moveTo>
                  <a:lnTo>
                    <a:pt x="2299903" y="0"/>
                  </a:lnTo>
                  <a:lnTo>
                    <a:pt x="2299903" y="2558658"/>
                  </a:lnTo>
                  <a:lnTo>
                    <a:pt x="0" y="2558658"/>
                  </a:lnTo>
                  <a:close/>
                </a:path>
              </a:pathLst>
            </a:custGeom>
            <a:solidFill>
              <a:srgbClr val="095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903" cy="259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-433930"/>
            <a:ext cx="8017556" cy="5577430"/>
            <a:chOff x="0" y="0"/>
            <a:chExt cx="3505200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52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3505200">
                  <a:moveTo>
                    <a:pt x="0" y="0"/>
                  </a:moveTo>
                  <a:lnTo>
                    <a:pt x="0" y="2438400"/>
                  </a:lnTo>
                  <a:lnTo>
                    <a:pt x="3505200" y="1892300"/>
                  </a:lnTo>
                  <a:lnTo>
                    <a:pt x="3505200" y="0"/>
                  </a:lnTo>
                  <a:close/>
                </a:path>
              </a:pathLst>
            </a:custGeom>
            <a:blipFill>
              <a:blip r:embed="rId2"/>
              <a:stretch>
                <a:fillRect l="-2173" t="0" r="-217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91067" y="5708258"/>
            <a:ext cx="4840281" cy="4159617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EEA00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5420014" y="6610762"/>
            <a:ext cx="8555608" cy="7352476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95D40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383514" y="5143500"/>
            <a:ext cx="4612220" cy="619480"/>
            <a:chOff x="0" y="0"/>
            <a:chExt cx="1214741" cy="1631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4741" cy="163155"/>
            </a:xfrm>
            <a:custGeom>
              <a:avLst/>
              <a:gdLst/>
              <a:ahLst/>
              <a:cxnLst/>
              <a:rect r="r" b="b" t="t" l="l"/>
              <a:pathLst>
                <a:path h="163155" w="1214741">
                  <a:moveTo>
                    <a:pt x="81578" y="0"/>
                  </a:moveTo>
                  <a:lnTo>
                    <a:pt x="1133163" y="0"/>
                  </a:lnTo>
                  <a:cubicBezTo>
                    <a:pt x="1178217" y="0"/>
                    <a:pt x="1214741" y="36524"/>
                    <a:pt x="1214741" y="81578"/>
                  </a:cubicBezTo>
                  <a:lnTo>
                    <a:pt x="1214741" y="81578"/>
                  </a:lnTo>
                  <a:cubicBezTo>
                    <a:pt x="1214741" y="103213"/>
                    <a:pt x="1206146" y="123963"/>
                    <a:pt x="1190847" y="139262"/>
                  </a:cubicBezTo>
                  <a:cubicBezTo>
                    <a:pt x="1175549" y="154560"/>
                    <a:pt x="1154799" y="163155"/>
                    <a:pt x="1133163" y="163155"/>
                  </a:cubicBezTo>
                  <a:lnTo>
                    <a:pt x="81578" y="163155"/>
                  </a:lnTo>
                  <a:cubicBezTo>
                    <a:pt x="36524" y="163155"/>
                    <a:pt x="0" y="126632"/>
                    <a:pt x="0" y="81578"/>
                  </a:cubicBezTo>
                  <a:lnTo>
                    <a:pt x="0" y="81578"/>
                  </a:lnTo>
                  <a:cubicBezTo>
                    <a:pt x="0" y="36524"/>
                    <a:pt x="36524" y="0"/>
                    <a:pt x="81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14741" cy="2107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41"/>
                </a:lnSpc>
                <a:spcBef>
                  <a:spcPct val="0"/>
                </a:spcBef>
              </a:pPr>
              <a:r>
                <a:rPr lang="en-US" b="true" sz="25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Variables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25956" y="1733644"/>
            <a:ext cx="8419795" cy="217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29"/>
              </a:lnSpc>
              <a:spcBef>
                <a:spcPct val="0"/>
              </a:spcBef>
            </a:pPr>
            <a:r>
              <a:rPr lang="en-US" b="true" sz="6235" strike="noStrike" u="none">
                <a:solidFill>
                  <a:srgbClr val="095D4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Conclusiones y Recomendaciones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42656" y="5923283"/>
            <a:ext cx="5093935" cy="17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176" spc="6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Sería recomendable seguir aumentando el número de variables participes en la predicción para generar un modelo mas fiable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39379" y="5143500"/>
            <a:ext cx="4612220" cy="619480"/>
            <a:chOff x="0" y="0"/>
            <a:chExt cx="1214741" cy="1631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4741" cy="163155"/>
            </a:xfrm>
            <a:custGeom>
              <a:avLst/>
              <a:gdLst/>
              <a:ahLst/>
              <a:cxnLst/>
              <a:rect r="r" b="b" t="t" l="l"/>
              <a:pathLst>
                <a:path h="163155" w="1214741">
                  <a:moveTo>
                    <a:pt x="81578" y="0"/>
                  </a:moveTo>
                  <a:lnTo>
                    <a:pt x="1133163" y="0"/>
                  </a:lnTo>
                  <a:cubicBezTo>
                    <a:pt x="1178217" y="0"/>
                    <a:pt x="1214741" y="36524"/>
                    <a:pt x="1214741" y="81578"/>
                  </a:cubicBezTo>
                  <a:lnTo>
                    <a:pt x="1214741" y="81578"/>
                  </a:lnTo>
                  <a:cubicBezTo>
                    <a:pt x="1214741" y="103213"/>
                    <a:pt x="1206146" y="123963"/>
                    <a:pt x="1190847" y="139262"/>
                  </a:cubicBezTo>
                  <a:cubicBezTo>
                    <a:pt x="1175549" y="154560"/>
                    <a:pt x="1154799" y="163155"/>
                    <a:pt x="1133163" y="163155"/>
                  </a:cubicBezTo>
                  <a:lnTo>
                    <a:pt x="81578" y="163155"/>
                  </a:lnTo>
                  <a:cubicBezTo>
                    <a:pt x="36524" y="163155"/>
                    <a:pt x="0" y="126632"/>
                    <a:pt x="0" y="81578"/>
                  </a:cubicBezTo>
                  <a:lnTo>
                    <a:pt x="0" y="81578"/>
                  </a:lnTo>
                  <a:cubicBezTo>
                    <a:pt x="0" y="36524"/>
                    <a:pt x="36524" y="0"/>
                    <a:pt x="81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95D4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14741" cy="2107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541"/>
                </a:lnSpc>
                <a:spcBef>
                  <a:spcPct val="0"/>
                </a:spcBef>
              </a:pPr>
              <a:r>
                <a:rPr lang="en-US" b="true" sz="2529">
                  <a:solidFill>
                    <a:srgbClr val="3B3A3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datos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798521" y="5923283"/>
            <a:ext cx="5093935" cy="17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176" spc="6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Imprescindible seguir con el proceso de recopilación de datos para alimentar nuestro modelo y conseguir mejores predicciones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705181">
            <a:off x="11739826" y="-799267"/>
            <a:ext cx="7908103" cy="16314940"/>
            <a:chOff x="0" y="0"/>
            <a:chExt cx="2082792" cy="4296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2792" cy="4296939"/>
            </a:xfrm>
            <a:custGeom>
              <a:avLst/>
              <a:gdLst/>
              <a:ahLst/>
              <a:cxnLst/>
              <a:rect r="r" b="b" t="t" l="l"/>
              <a:pathLst>
                <a:path h="4296939" w="2082792">
                  <a:moveTo>
                    <a:pt x="0" y="0"/>
                  </a:moveTo>
                  <a:lnTo>
                    <a:pt x="2082792" y="0"/>
                  </a:lnTo>
                  <a:lnTo>
                    <a:pt x="2082792" y="4296939"/>
                  </a:lnTo>
                  <a:lnTo>
                    <a:pt x="0" y="429693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2792" cy="4335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7621" y="4430548"/>
            <a:ext cx="6135998" cy="3538221"/>
            <a:chOff x="0" y="0"/>
            <a:chExt cx="1616065" cy="931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6065" cy="931877"/>
            </a:xfrm>
            <a:custGeom>
              <a:avLst/>
              <a:gdLst/>
              <a:ahLst/>
              <a:cxnLst/>
              <a:rect r="r" b="b" t="t" l="l"/>
              <a:pathLst>
                <a:path h="931877" w="1616065">
                  <a:moveTo>
                    <a:pt x="0" y="0"/>
                  </a:moveTo>
                  <a:lnTo>
                    <a:pt x="1616065" y="0"/>
                  </a:lnTo>
                  <a:lnTo>
                    <a:pt x="1616065" y="931877"/>
                  </a:lnTo>
                  <a:lnTo>
                    <a:pt x="0" y="931877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16065" cy="969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7621" y="4430548"/>
            <a:ext cx="2676198" cy="3451754"/>
          </a:xfrm>
          <a:custGeom>
            <a:avLst/>
            <a:gdLst/>
            <a:ahLst/>
            <a:cxnLst/>
            <a:rect r="r" b="b" t="t" l="l"/>
            <a:pathLst>
              <a:path h="3451754" w="2676198">
                <a:moveTo>
                  <a:pt x="0" y="0"/>
                </a:moveTo>
                <a:lnTo>
                  <a:pt x="2676198" y="0"/>
                </a:lnTo>
                <a:lnTo>
                  <a:pt x="2676198" y="3451754"/>
                </a:lnTo>
                <a:lnTo>
                  <a:pt x="0" y="345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82" t="-23816" r="-32860" b="-6393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7621" y="7912436"/>
            <a:ext cx="6135998" cy="132532"/>
            <a:chOff x="0" y="0"/>
            <a:chExt cx="1616065" cy="34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6065" cy="34906"/>
            </a:xfrm>
            <a:custGeom>
              <a:avLst/>
              <a:gdLst/>
              <a:ahLst/>
              <a:cxnLst/>
              <a:rect r="r" b="b" t="t" l="l"/>
              <a:pathLst>
                <a:path h="34906" w="1616065">
                  <a:moveTo>
                    <a:pt x="0" y="0"/>
                  </a:moveTo>
                  <a:lnTo>
                    <a:pt x="1616065" y="0"/>
                  </a:lnTo>
                  <a:lnTo>
                    <a:pt x="1616065" y="34906"/>
                  </a:lnTo>
                  <a:lnTo>
                    <a:pt x="0" y="34906"/>
                  </a:lnTo>
                  <a:close/>
                </a:path>
              </a:pathLst>
            </a:custGeom>
            <a:solidFill>
              <a:srgbClr val="B0F54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16065" cy="73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77621" y="1661643"/>
            <a:ext cx="8323332" cy="134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10"/>
              </a:lnSpc>
              <a:spcBef>
                <a:spcPct val="0"/>
              </a:spcBef>
            </a:pPr>
            <a:r>
              <a:rPr lang="en-US" b="true" sz="7864" strike="noStrike" u="none">
                <a:solidFill>
                  <a:srgbClr val="F4F4F4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Muchas Gracias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98417" y="4673231"/>
            <a:ext cx="2768630" cy="42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  <a:spcBef>
                <a:spcPct val="0"/>
              </a:spcBef>
            </a:pPr>
            <a:r>
              <a:rPr lang="en-US" b="true" sz="2518">
                <a:solidFill>
                  <a:srgbClr val="3B3A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David Ruiz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98417" y="5122839"/>
            <a:ext cx="2768630" cy="34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8"/>
              </a:lnSpc>
              <a:spcBef>
                <a:spcPct val="0"/>
              </a:spcBef>
            </a:pPr>
            <a:r>
              <a:rPr lang="en-US" sz="2034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Gerente Financiero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705520" y="1452084"/>
            <a:ext cx="904897" cy="723918"/>
          </a:xfrm>
          <a:custGeom>
            <a:avLst/>
            <a:gdLst/>
            <a:ahLst/>
            <a:cxnLst/>
            <a:rect r="r" b="b" t="t" l="l"/>
            <a:pathLst>
              <a:path h="723918" w="904897">
                <a:moveTo>
                  <a:pt x="0" y="0"/>
                </a:moveTo>
                <a:lnTo>
                  <a:pt x="904897" y="0"/>
                </a:lnTo>
                <a:lnTo>
                  <a:pt x="904897" y="723918"/>
                </a:lnTo>
                <a:lnTo>
                  <a:pt x="0" y="723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056637" y="2286342"/>
            <a:ext cx="2202663" cy="73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368" spc="-47">
                <a:solidFill>
                  <a:srgbClr val="3B3A3A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Rimberio y Asociados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7621" y="2965987"/>
            <a:ext cx="7773431" cy="113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4"/>
              </a:lnSpc>
              <a:spcBef>
                <a:spcPct val="0"/>
              </a:spcBef>
            </a:pPr>
            <a:r>
              <a:rPr lang="en-US" b="true" sz="2839" spc="8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 tiene dudas, póngase en contacto con nuestro equipo.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03692" y="6252154"/>
            <a:ext cx="3112451" cy="24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6"/>
              </a:lnSpc>
              <a:spcBef>
                <a:spcPct val="0"/>
              </a:spcBef>
            </a:pPr>
            <a:r>
              <a:rPr lang="en-US" sz="1426" strike="noStrike" u="none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hola@unsitiogenial.es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395819" y="6149821"/>
            <a:ext cx="421822" cy="421822"/>
          </a:xfrm>
          <a:custGeom>
            <a:avLst/>
            <a:gdLst/>
            <a:ahLst/>
            <a:cxnLst/>
            <a:rect r="r" b="b" t="t" l="l"/>
            <a:pathLst>
              <a:path h="421822" w="421822">
                <a:moveTo>
                  <a:pt x="0" y="0"/>
                </a:moveTo>
                <a:lnTo>
                  <a:pt x="421822" y="0"/>
                </a:lnTo>
                <a:lnTo>
                  <a:pt x="421822" y="421821"/>
                </a:lnTo>
                <a:lnTo>
                  <a:pt x="0" y="4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381356" y="6636237"/>
            <a:ext cx="400679" cy="400679"/>
          </a:xfrm>
          <a:custGeom>
            <a:avLst/>
            <a:gdLst/>
            <a:ahLst/>
            <a:cxnLst/>
            <a:rect r="r" b="b" t="t" l="l"/>
            <a:pathLst>
              <a:path h="400679" w="400679">
                <a:moveTo>
                  <a:pt x="0" y="0"/>
                </a:moveTo>
                <a:lnTo>
                  <a:pt x="400679" y="0"/>
                </a:lnTo>
                <a:lnTo>
                  <a:pt x="400679" y="400679"/>
                </a:lnTo>
                <a:lnTo>
                  <a:pt x="0" y="4006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4381356" y="5666385"/>
            <a:ext cx="418841" cy="418841"/>
          </a:xfrm>
          <a:custGeom>
            <a:avLst/>
            <a:gdLst/>
            <a:ahLst/>
            <a:cxnLst/>
            <a:rect r="r" b="b" t="t" l="l"/>
            <a:pathLst>
              <a:path h="418841" w="418841">
                <a:moveTo>
                  <a:pt x="0" y="0"/>
                </a:moveTo>
                <a:lnTo>
                  <a:pt x="418841" y="0"/>
                </a:lnTo>
                <a:lnTo>
                  <a:pt x="418841" y="418841"/>
                </a:lnTo>
                <a:lnTo>
                  <a:pt x="0" y="418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4381356" y="7101510"/>
            <a:ext cx="386040" cy="386040"/>
          </a:xfrm>
          <a:custGeom>
            <a:avLst/>
            <a:gdLst/>
            <a:ahLst/>
            <a:cxnLst/>
            <a:rect r="r" b="b" t="t" l="l"/>
            <a:pathLst>
              <a:path h="386040" w="386040">
                <a:moveTo>
                  <a:pt x="0" y="0"/>
                </a:moveTo>
                <a:lnTo>
                  <a:pt x="386040" y="0"/>
                </a:lnTo>
                <a:lnTo>
                  <a:pt x="386040" y="386040"/>
                </a:lnTo>
                <a:lnTo>
                  <a:pt x="0" y="386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4903692" y="7160387"/>
            <a:ext cx="2505634" cy="4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6"/>
              </a:lnSpc>
              <a:spcBef>
                <a:spcPct val="0"/>
              </a:spcBef>
            </a:pPr>
            <a:r>
              <a:rPr lang="en-US" sz="1426" strike="noStrike" u="none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Calle Cualquiera 123, Cualquier Lugar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03692" y="6700963"/>
            <a:ext cx="2840653" cy="24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6"/>
              </a:lnSpc>
              <a:spcBef>
                <a:spcPct val="0"/>
              </a:spcBef>
            </a:pPr>
            <a:r>
              <a:rPr lang="en-US" sz="1426" strike="noStrike" u="none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www.unsitiogenial.es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03692" y="5733534"/>
            <a:ext cx="1942340" cy="24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96"/>
              </a:lnSpc>
              <a:spcBef>
                <a:spcPct val="0"/>
              </a:spcBef>
            </a:pPr>
            <a:r>
              <a:rPr lang="en-US" sz="1426" strike="noStrike" u="none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911-234-5678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DAGXDQ1S-ZA</dc:identifier>
  <dcterms:modified xsi:type="dcterms:W3CDTF">2011-08-01T06:04:30Z</dcterms:modified>
  <cp:revision>1</cp:revision>
  <dc:title>Presentación informe financiero profesional corporativo </dc:title>
</cp:coreProperties>
</file>